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26" autoAdjust="0"/>
    <p:restoredTop sz="93971" autoAdjust="0"/>
  </p:normalViewPr>
  <p:slideViewPr>
    <p:cSldViewPr>
      <p:cViewPr varScale="1">
        <p:scale>
          <a:sx n="115" d="100"/>
          <a:sy n="115" d="100"/>
        </p:scale>
        <p:origin x="1782" y="13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7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67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300C2953-CE5D-4278-89A1-D15BF8D99BB1}" type="datetimeFigureOut">
              <a:rPr kumimoji="1" lang="ja-JP" altLang="en-US" smtClean="0"/>
              <a:t>2022/8/8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309"/>
            <a:ext cx="2946247" cy="496731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826" y="9428309"/>
            <a:ext cx="2946246" cy="496731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FB1B4324-2DE4-4D53-8C3F-3A32D9A31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020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7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7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B3F99FD6-9D56-4E99-9D23-1DDFC12B70CB}" type="datetimeFigureOut">
              <a:rPr kumimoji="1" lang="ja-JP" altLang="en-US" smtClean="0"/>
              <a:pPr/>
              <a:t>2022/8/8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288" y="4714953"/>
            <a:ext cx="5439101" cy="4467387"/>
          </a:xfrm>
          <a:prstGeom prst="rect">
            <a:avLst/>
          </a:prstGeom>
        </p:spPr>
        <p:txBody>
          <a:bodyPr vert="horz" lIns="92108" tIns="46054" rIns="92108" bIns="4605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309"/>
            <a:ext cx="2946247" cy="496731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9826" y="9428309"/>
            <a:ext cx="2946246" cy="496731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F50D88DE-AAD7-4FAE-8305-6088ECE97A9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0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On the bottom</a:t>
            </a:r>
            <a:r>
              <a:rPr kumimoji="1" lang="en-US" altLang="ja-JP" baseline="0" dirty="0" smtClean="0"/>
              <a:t> of first page, you can see our assistance policy for Iraq. “for smooth ”, now Iraq is again closing to “post-conflict” stage with development of Mosul liberation operation ,</a:t>
            </a:r>
            <a:r>
              <a:rPr kumimoji="1" lang="en-US" altLang="ja-JP" dirty="0" smtClean="0"/>
              <a:t>Today, Japan has accomplished its pledge</a:t>
            </a:r>
            <a:r>
              <a:rPr kumimoji="1" lang="en-US" altLang="ja-JP" baseline="0" dirty="0" smtClean="0"/>
              <a:t> for reconstruction of Iraq in 2003. we have mobilized 7.9 billion USD instead of 5 billion USD  for reconstruction, mainly through Japanese yen loan. We are focusing on three sectors, electricity, water and </a:t>
            </a:r>
            <a:r>
              <a:rPr kumimoji="1" lang="en-US" altLang="ja-JP" baseline="0" dirty="0" err="1" smtClean="0"/>
              <a:t>Oil&amp;Gas</a:t>
            </a:r>
            <a:r>
              <a:rPr kumimoji="1" lang="en-US" altLang="ja-JP" baseline="0" dirty="0" smtClean="0"/>
              <a:t>. We are regularly coordinate and consult with the Iraqi government and the line ministries. In addition, 6.7 billion USD debt was cancelled in 2008.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D88DE-AAD7-4FAE-8305-6088ECE97A9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116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38C5-5707-4BF4-852A-B41093DFF33C}" type="datetimeFigureOut">
              <a:rPr kumimoji="1" lang="ja-JP" altLang="en-US" smtClean="0"/>
              <a:pPr/>
              <a:t>2022/8/8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C5F-BD61-4A01-BA10-17097F8F092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38C5-5707-4BF4-852A-B41093DFF33C}" type="datetimeFigureOut">
              <a:rPr kumimoji="1" lang="ja-JP" altLang="en-US" smtClean="0"/>
              <a:pPr/>
              <a:t>2022/8/8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C5F-BD61-4A01-BA10-17097F8F092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38C5-5707-4BF4-852A-B41093DFF33C}" type="datetimeFigureOut">
              <a:rPr kumimoji="1" lang="ja-JP" altLang="en-US" smtClean="0"/>
              <a:pPr/>
              <a:t>2022/8/8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C5F-BD61-4A01-BA10-17097F8F092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38C5-5707-4BF4-852A-B41093DFF33C}" type="datetimeFigureOut">
              <a:rPr kumimoji="1" lang="ja-JP" altLang="en-US" smtClean="0"/>
              <a:pPr/>
              <a:t>2022/8/8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C5F-BD61-4A01-BA10-17097F8F092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38C5-5707-4BF4-852A-B41093DFF33C}" type="datetimeFigureOut">
              <a:rPr kumimoji="1" lang="ja-JP" altLang="en-US" smtClean="0"/>
              <a:pPr/>
              <a:t>2022/8/8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C5F-BD61-4A01-BA10-17097F8F092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38C5-5707-4BF4-852A-B41093DFF33C}" type="datetimeFigureOut">
              <a:rPr kumimoji="1" lang="ja-JP" altLang="en-US" smtClean="0"/>
              <a:pPr/>
              <a:t>2022/8/8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C5F-BD61-4A01-BA10-17097F8F092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38C5-5707-4BF4-852A-B41093DFF33C}" type="datetimeFigureOut">
              <a:rPr kumimoji="1" lang="ja-JP" altLang="en-US" smtClean="0"/>
              <a:pPr/>
              <a:t>2022/8/8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C5F-BD61-4A01-BA10-17097F8F092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38C5-5707-4BF4-852A-B41093DFF33C}" type="datetimeFigureOut">
              <a:rPr kumimoji="1" lang="ja-JP" altLang="en-US" smtClean="0"/>
              <a:pPr/>
              <a:t>2022/8/8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C5F-BD61-4A01-BA10-17097F8F092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38C5-5707-4BF4-852A-B41093DFF33C}" type="datetimeFigureOut">
              <a:rPr kumimoji="1" lang="ja-JP" altLang="en-US" smtClean="0"/>
              <a:pPr/>
              <a:t>2022/8/8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C5F-BD61-4A01-BA10-17097F8F092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38C5-5707-4BF4-852A-B41093DFF33C}" type="datetimeFigureOut">
              <a:rPr kumimoji="1" lang="ja-JP" altLang="en-US" smtClean="0"/>
              <a:pPr/>
              <a:t>2022/8/8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C5F-BD61-4A01-BA10-17097F8F092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38C5-5707-4BF4-852A-B41093DFF33C}" type="datetimeFigureOut">
              <a:rPr kumimoji="1" lang="ja-JP" altLang="en-US" smtClean="0"/>
              <a:pPr/>
              <a:t>2022/8/8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C5F-BD61-4A01-BA10-17097F8F092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F38C5-5707-4BF4-852A-B41093DFF33C}" type="datetimeFigureOut">
              <a:rPr kumimoji="1" lang="ja-JP" altLang="en-US" smtClean="0"/>
              <a:pPr/>
              <a:t>2022/8/8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04C5F-BD61-4A01-BA10-17097F8F092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300705" y="1"/>
            <a:ext cx="5616624" cy="403439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ar-SA" altLang="ja-JP" sz="2200" b="1" dirty="0" smtClean="0"/>
              <a:t>مساهمة اليابان في العراق</a:t>
            </a:r>
            <a:endParaRPr kumimoji="1" lang="ja-JP" altLang="en-US" sz="2200" b="1" dirty="0"/>
          </a:p>
        </p:txBody>
      </p:sp>
      <p:pic>
        <p:nvPicPr>
          <p:cNvPr id="5" name="図 4" descr="D:\iraqi fla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18055" y="47338"/>
            <a:ext cx="646696" cy="395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図 3" descr="D:\日本国旗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5910" y="30398"/>
            <a:ext cx="624069" cy="387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681671" y="424905"/>
            <a:ext cx="74293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ar-SA" altLang="ja-JP" sz="1200" dirty="0" smtClean="0"/>
              <a:t>آب</a:t>
            </a:r>
            <a:r>
              <a:rPr kumimoji="1" lang="ar-SA" altLang="ja-JP" sz="1200" dirty="0" smtClean="0"/>
              <a:t> 2022 </a:t>
            </a:r>
            <a:br>
              <a:rPr kumimoji="1" lang="ar-SA" altLang="ja-JP" sz="1200" dirty="0" smtClean="0"/>
            </a:br>
            <a:r>
              <a:rPr kumimoji="1" lang="ar-SA" altLang="ja-JP" sz="1200" dirty="0" smtClean="0"/>
              <a:t>سفارة اليابان </a:t>
            </a:r>
            <a:endParaRPr kumimoji="1" lang="ja-JP" altLang="en-US" sz="1200" dirty="0"/>
          </a:p>
        </p:txBody>
      </p:sp>
      <p:sp>
        <p:nvSpPr>
          <p:cNvPr id="9" name="角丸四角形 8"/>
          <p:cNvSpPr/>
          <p:nvPr/>
        </p:nvSpPr>
        <p:spPr>
          <a:xfrm>
            <a:off x="3739574" y="6149785"/>
            <a:ext cx="6048671" cy="556588"/>
          </a:xfrm>
          <a:prstGeom prst="roundRect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44000" tIns="108000" rIns="36000" bIns="0" rtlCol="0" anchor="t" anchorCtr="0"/>
          <a:lstStyle/>
          <a:p>
            <a:pPr algn="r" rtl="1"/>
            <a:r>
              <a:rPr lang="ar-SA" altLang="ja-JP" dirty="0" smtClean="0"/>
              <a:t>مساعدة شاملة لاستقرار العراق </a:t>
            </a:r>
            <a:endParaRPr lang="en-US" altLang="ja-JP" dirty="0" smtClean="0"/>
          </a:p>
        </p:txBody>
      </p:sp>
      <p:sp>
        <p:nvSpPr>
          <p:cNvPr id="8" name="角丸四角形 7"/>
          <p:cNvSpPr/>
          <p:nvPr/>
        </p:nvSpPr>
        <p:spPr>
          <a:xfrm>
            <a:off x="5313040" y="5953675"/>
            <a:ext cx="4381144" cy="288032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ar-SA" altLang="ja-JP" b="1" dirty="0" smtClean="0"/>
              <a:t>سياسة المساعدات الإنمائية الرسمية اليابانية في العراق</a:t>
            </a:r>
            <a:endParaRPr kumimoji="1" lang="ja-JP" altLang="en-US" b="1" dirty="0"/>
          </a:p>
        </p:txBody>
      </p:sp>
      <p:sp>
        <p:nvSpPr>
          <p:cNvPr id="10" name="角丸四角形 9"/>
          <p:cNvSpPr/>
          <p:nvPr/>
        </p:nvSpPr>
        <p:spPr>
          <a:xfrm>
            <a:off x="2504660" y="739480"/>
            <a:ext cx="7332815" cy="1440160"/>
          </a:xfrm>
          <a:prstGeom prst="roundRect">
            <a:avLst/>
          </a:prstGeom>
          <a:solidFill>
            <a:schemeClr val="bg2">
              <a:lumMod val="90000"/>
              <a:alpha val="4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108000" rIns="0" bIns="0" rtlCol="0" anchor="t" anchorCtr="0"/>
          <a:lstStyle/>
          <a:p>
            <a:pPr algn="r" rtl="1"/>
            <a:r>
              <a:rPr lang="ja-JP" altLang="en-US" sz="1600" dirty="0" smtClean="0">
                <a:solidFill>
                  <a:prstClr val="black"/>
                </a:solidFill>
              </a:rPr>
              <a:t>● </a:t>
            </a:r>
            <a:r>
              <a:rPr lang="ar-IQ" altLang="ja-JP" sz="1600" dirty="0" smtClean="0">
                <a:solidFill>
                  <a:prstClr val="black"/>
                </a:solidFill>
              </a:rPr>
              <a:t>أعلنت اليابان خلال المؤتمر الدولي للمانحين </a:t>
            </a:r>
            <a:r>
              <a:rPr lang="ar-SA" altLang="ja-JP" sz="1600" dirty="0" smtClean="0">
                <a:solidFill>
                  <a:prstClr val="black"/>
                </a:solidFill>
              </a:rPr>
              <a:t>لإعادة إعمار العراق </a:t>
            </a:r>
            <a:r>
              <a:rPr lang="ar-IQ" altLang="ja-JP" sz="1600" dirty="0" smtClean="0">
                <a:solidFill>
                  <a:prstClr val="black"/>
                </a:solidFill>
              </a:rPr>
              <a:t>في 2003 </a:t>
            </a:r>
            <a:r>
              <a:rPr lang="ar-SA" altLang="ja-JP" sz="1600" dirty="0" smtClean="0">
                <a:solidFill>
                  <a:prstClr val="black"/>
                </a:solidFill>
              </a:rPr>
              <a:t>أ</a:t>
            </a:r>
            <a:r>
              <a:rPr lang="ar-IQ" altLang="ja-JP" sz="1600" dirty="0" smtClean="0">
                <a:solidFill>
                  <a:prstClr val="black"/>
                </a:solidFill>
              </a:rPr>
              <a:t>ن المجموع الكلي لحزمة المساعدات </a:t>
            </a:r>
            <a:r>
              <a:rPr lang="ar-SA" altLang="ja-JP" sz="1600" dirty="0" smtClean="0">
                <a:solidFill>
                  <a:prstClr val="black"/>
                </a:solidFill>
              </a:rPr>
              <a:t>س</a:t>
            </a:r>
            <a:r>
              <a:rPr lang="ar-IQ" altLang="ja-JP" sz="1600" dirty="0" smtClean="0">
                <a:solidFill>
                  <a:prstClr val="black"/>
                </a:solidFill>
              </a:rPr>
              <a:t>تبلغ </a:t>
            </a:r>
            <a:r>
              <a:rPr lang="ar-IQ" altLang="ja-JP" sz="1600" b="1" dirty="0" smtClean="0">
                <a:solidFill>
                  <a:prstClr val="black"/>
                </a:solidFill>
              </a:rPr>
              <a:t>5 مليار دولار</a:t>
            </a:r>
            <a:endParaRPr lang="en-US" altLang="ja-JP" sz="1600" b="1" dirty="0" smtClean="0"/>
          </a:p>
        </p:txBody>
      </p:sp>
      <p:sp>
        <p:nvSpPr>
          <p:cNvPr id="11" name="角丸四角形 10"/>
          <p:cNvSpPr/>
          <p:nvPr/>
        </p:nvSpPr>
        <p:spPr>
          <a:xfrm>
            <a:off x="4728043" y="570364"/>
            <a:ext cx="4966141" cy="28803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ar-SA" altLang="ja-JP" b="1" dirty="0" smtClean="0"/>
              <a:t>حزمة المساعدات في 2003: 5 مليار دولار</a:t>
            </a:r>
            <a:endParaRPr kumimoji="1" lang="ja-JP" altLang="en-US" b="1" dirty="0"/>
          </a:p>
        </p:txBody>
      </p:sp>
      <p:sp>
        <p:nvSpPr>
          <p:cNvPr id="17" name="角丸四角形 16"/>
          <p:cNvSpPr/>
          <p:nvPr/>
        </p:nvSpPr>
        <p:spPr>
          <a:xfrm>
            <a:off x="2504660" y="1609146"/>
            <a:ext cx="3510390" cy="360040"/>
          </a:xfrm>
          <a:prstGeom prst="roundRect">
            <a:avLst/>
          </a:prstGeom>
          <a:ln w="222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SA" altLang="ja-JP" dirty="0" smtClean="0"/>
              <a:t>      تعهدت بمبلغ </a:t>
            </a:r>
            <a:r>
              <a:rPr lang="en-US" altLang="ja-JP" b="1" dirty="0" smtClean="0"/>
              <a:t>3.5 </a:t>
            </a:r>
            <a:r>
              <a:rPr lang="ar-SA" altLang="ja-JP" b="1" dirty="0" smtClean="0"/>
              <a:t> مليار دولار </a:t>
            </a:r>
            <a:endParaRPr lang="en-US" altLang="ja-JP" b="1" dirty="0" smtClean="0"/>
          </a:p>
        </p:txBody>
      </p:sp>
      <p:sp>
        <p:nvSpPr>
          <p:cNvPr id="12" name="角丸四角形 11"/>
          <p:cNvSpPr/>
          <p:nvPr/>
        </p:nvSpPr>
        <p:spPr>
          <a:xfrm>
            <a:off x="4869233" y="1480767"/>
            <a:ext cx="1248139" cy="21602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ar-IQ" altLang="ja-JP" sz="1600" dirty="0" smtClean="0"/>
              <a:t>القرض الياباني</a:t>
            </a:r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6943704" y="1609146"/>
            <a:ext cx="2652295" cy="360040"/>
          </a:xfrm>
          <a:prstGeom prst="roundRect">
            <a:avLst/>
          </a:prstGeom>
          <a:ln w="222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r" rtl="1"/>
            <a:r>
              <a:rPr lang="ar-SA" altLang="ja-JP" dirty="0"/>
              <a:t> </a:t>
            </a:r>
            <a:r>
              <a:rPr lang="ar-SA" altLang="ja-JP" dirty="0" smtClean="0"/>
              <a:t>  ت</a:t>
            </a:r>
            <a:r>
              <a:rPr lang="ar-IQ" altLang="ja-JP" dirty="0" smtClean="0"/>
              <a:t>عهدت بمبلغ </a:t>
            </a:r>
            <a:r>
              <a:rPr lang="en-US" altLang="ja-JP" dirty="0" smtClean="0"/>
              <a:t>   </a:t>
            </a:r>
            <a:r>
              <a:rPr lang="en-US" altLang="ja-JP" b="1" dirty="0" smtClean="0"/>
              <a:t>1.5 </a:t>
            </a:r>
            <a:r>
              <a:rPr lang="ar-SA" altLang="ja-JP" b="1" dirty="0" smtClean="0"/>
              <a:t>مليار دولار </a:t>
            </a:r>
            <a:endParaRPr lang="en-US" altLang="ja-JP" b="1" dirty="0" smtClean="0"/>
          </a:p>
        </p:txBody>
      </p:sp>
      <p:sp>
        <p:nvSpPr>
          <p:cNvPr id="13" name="角丸四角形 12"/>
          <p:cNvSpPr/>
          <p:nvPr/>
        </p:nvSpPr>
        <p:spPr>
          <a:xfrm>
            <a:off x="8706486" y="1432667"/>
            <a:ext cx="987698" cy="21602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ar-IQ" altLang="ja-JP" sz="1600" dirty="0" smtClean="0"/>
              <a:t>المنحة</a:t>
            </a:r>
            <a:endParaRPr kumimoji="1" lang="ja-JP" altLang="en-US" sz="1600" dirty="0"/>
          </a:p>
        </p:txBody>
      </p:sp>
      <p:sp>
        <p:nvSpPr>
          <p:cNvPr id="19" name="角丸四角形 18"/>
          <p:cNvSpPr/>
          <p:nvPr/>
        </p:nvSpPr>
        <p:spPr>
          <a:xfrm>
            <a:off x="133241" y="1135552"/>
            <a:ext cx="2072680" cy="194421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IQ" altLang="ja-JP" sz="1400" dirty="0" smtClean="0"/>
              <a:t>شارك حوالي </a:t>
            </a:r>
            <a:r>
              <a:rPr lang="en-US" altLang="ja-JP" sz="1400" dirty="0" smtClean="0"/>
              <a:t>10,000</a:t>
            </a:r>
            <a:r>
              <a:rPr lang="ar-SA" altLang="ja-JP" sz="1400" dirty="0"/>
              <a:t> </a:t>
            </a:r>
            <a:r>
              <a:rPr lang="ar-SA" altLang="ja-JP" sz="1400" b="1" dirty="0" smtClean="0"/>
              <a:t>متدرب عراقي </a:t>
            </a:r>
            <a:r>
              <a:rPr lang="ar-SA" altLang="ja-JP" sz="1400" dirty="0" smtClean="0"/>
              <a:t>في دورات تدريبية أقامتها </a:t>
            </a:r>
            <a:r>
              <a:rPr lang="ar-SA" altLang="ja-JP" sz="1400" dirty="0" err="1" smtClean="0"/>
              <a:t>جايكا</a:t>
            </a:r>
            <a:r>
              <a:rPr lang="ar-SA" altLang="ja-JP" sz="1400" dirty="0" smtClean="0"/>
              <a:t> للفترة (2003</a:t>
            </a:r>
            <a:r>
              <a:rPr lang="en-US" altLang="ja-JP" sz="1400" dirty="0" smtClean="0"/>
              <a:t>-</a:t>
            </a:r>
            <a:r>
              <a:rPr lang="ar-SA" altLang="ja-JP" sz="1400" dirty="0" smtClean="0"/>
              <a:t>2021) </a:t>
            </a:r>
          </a:p>
          <a:p>
            <a:pPr algn="r" rtl="1"/>
            <a:r>
              <a:rPr lang="ar-SA" altLang="ja-JP" sz="1400" dirty="0"/>
              <a:t> </a:t>
            </a:r>
            <a:r>
              <a:rPr lang="ar-SA" altLang="ja-JP" sz="1400" dirty="0" smtClean="0"/>
              <a:t>【القطاع】</a:t>
            </a:r>
          </a:p>
          <a:p>
            <a:pPr algn="r" rtl="1"/>
            <a:r>
              <a:rPr lang="ar-SA" altLang="ja-JP" sz="1400" dirty="0" smtClean="0"/>
              <a:t>الطاقة، الزراعة، الصحة، إنفاذ القانون، </a:t>
            </a:r>
            <a:r>
              <a:rPr lang="ar-SA" altLang="ja-JP" sz="1400" dirty="0" err="1" smtClean="0"/>
              <a:t>الحوكمة</a:t>
            </a:r>
            <a:r>
              <a:rPr lang="ar-SA" altLang="ja-JP" sz="1400" dirty="0" smtClean="0"/>
              <a:t>، إلخ.</a:t>
            </a:r>
            <a:endParaRPr lang="en-US" altLang="ja-JP" sz="1400" dirty="0" smtClean="0"/>
          </a:p>
        </p:txBody>
      </p:sp>
      <p:sp>
        <p:nvSpPr>
          <p:cNvPr id="14" name="角丸四角形 13"/>
          <p:cNvSpPr/>
          <p:nvPr/>
        </p:nvSpPr>
        <p:spPr>
          <a:xfrm>
            <a:off x="116463" y="911954"/>
            <a:ext cx="2028226" cy="28803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ar-SA" altLang="ja-JP" sz="1600" dirty="0" smtClean="0"/>
              <a:t>التعاون الفني </a:t>
            </a:r>
            <a:endParaRPr kumimoji="1" lang="ja-JP" altLang="en-US" sz="1600" dirty="0"/>
          </a:p>
        </p:txBody>
      </p:sp>
      <p:sp>
        <p:nvSpPr>
          <p:cNvPr id="15" name="角丸四角形 14"/>
          <p:cNvSpPr/>
          <p:nvPr/>
        </p:nvSpPr>
        <p:spPr>
          <a:xfrm>
            <a:off x="320968" y="2973522"/>
            <a:ext cx="1326147" cy="28803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ar-SA" altLang="ja-JP" sz="1600" dirty="0" smtClean="0"/>
              <a:t>تخفيض الديون</a:t>
            </a:r>
            <a:endParaRPr kumimoji="1" lang="ja-JP" altLang="en-US" sz="1600" dirty="0"/>
          </a:p>
        </p:txBody>
      </p:sp>
      <p:sp>
        <p:nvSpPr>
          <p:cNvPr id="23" name="角丸四角形 22"/>
          <p:cNvSpPr/>
          <p:nvPr/>
        </p:nvSpPr>
        <p:spPr>
          <a:xfrm>
            <a:off x="2087480" y="2438510"/>
            <a:ext cx="7730356" cy="3408759"/>
          </a:xfrm>
          <a:prstGeom prst="round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108000" rIns="0" bIns="0" rtlCol="0" anchor="t" anchorCtr="0"/>
          <a:lstStyle/>
          <a:p>
            <a:pPr algn="r"/>
            <a:r>
              <a:rPr lang="ar-SA" altLang="ja-JP" sz="1400" b="1" dirty="0" smtClean="0"/>
              <a:t> مليار دولار                       </a:t>
            </a:r>
            <a:r>
              <a:rPr lang="ar-SA" altLang="ja-JP" sz="1400" b="1" dirty="0"/>
              <a:t>           </a:t>
            </a:r>
            <a:r>
              <a:rPr lang="ar-SA" altLang="ja-JP" sz="1400" b="1" dirty="0" smtClean="0"/>
              <a:t>●</a:t>
            </a:r>
            <a:r>
              <a:rPr lang="ar-IQ" altLang="ja-JP" sz="1400" b="1" dirty="0" smtClean="0"/>
              <a:t> التزمت بـ 32 مشروع</a:t>
            </a:r>
            <a:r>
              <a:rPr lang="ar-SA" altLang="ja-JP" sz="1400" b="1" dirty="0" smtClean="0"/>
              <a:t>، برنامج </a:t>
            </a:r>
            <a:r>
              <a:rPr lang="ar-SA" altLang="ja-JP" sz="1400" dirty="0" smtClean="0"/>
              <a:t>بلغ مجموعها </a:t>
            </a:r>
            <a:r>
              <a:rPr lang="ar-SA" altLang="ja-JP" sz="1400" b="1" dirty="0" smtClean="0"/>
              <a:t>8 مليار دولار  </a:t>
            </a:r>
            <a:r>
              <a:rPr lang="en-US" altLang="ja-JP" sz="1400" b="1" dirty="0" smtClean="0"/>
              <a:t>2.2 </a:t>
            </a:r>
            <a:r>
              <a:rPr lang="ja-JP" altLang="en-US" sz="1400" b="1" dirty="0" smtClean="0"/>
              <a:t>●</a:t>
            </a:r>
            <a:r>
              <a:rPr lang="ar-SA" altLang="ja-JP" sz="1400" b="1" dirty="0" smtClean="0"/>
              <a:t/>
            </a:r>
            <a:br>
              <a:rPr lang="ar-SA" altLang="ja-JP" sz="1400" b="1" dirty="0" smtClean="0"/>
            </a:br>
            <a:r>
              <a:rPr lang="ar-SA" altLang="ja-JP" sz="1400" dirty="0" smtClean="0"/>
              <a:t>(كهرباء، مياه، صحة، وتعليم، إلخ)</a:t>
            </a:r>
            <a:endParaRPr lang="en-US" altLang="ja-JP" sz="1400" dirty="0" smtClean="0"/>
          </a:p>
          <a:p>
            <a:endParaRPr lang="en-US" altLang="ja-JP" sz="1100" dirty="0"/>
          </a:p>
          <a:p>
            <a:r>
              <a:rPr lang="ar-SA" altLang="ja-JP" sz="1400" dirty="0" smtClean="0"/>
              <a:t> </a:t>
            </a:r>
          </a:p>
          <a:p>
            <a:r>
              <a:rPr lang="ar-SA" altLang="ja-JP" sz="1400" dirty="0" smtClean="0"/>
              <a:t>                                                                                 </a:t>
            </a:r>
            <a:r>
              <a:rPr lang="en-US" altLang="ja-JP" sz="1400" dirty="0" smtClean="0"/>
              <a:t>【</a:t>
            </a:r>
            <a:r>
              <a:rPr lang="ar-SA" altLang="ja-JP" sz="1400" dirty="0" smtClean="0"/>
              <a:t>القطاع</a:t>
            </a:r>
            <a:r>
              <a:rPr lang="en-US" altLang="ja-JP" sz="1400" dirty="0" smtClean="0"/>
              <a:t>】</a:t>
            </a:r>
            <a:endParaRPr lang="ar-SA" altLang="ja-JP" sz="1400" dirty="0" smtClean="0"/>
          </a:p>
          <a:p>
            <a:pPr rtl="1"/>
            <a:r>
              <a:rPr lang="en-US" altLang="ja-JP" sz="1400" dirty="0" smtClean="0"/>
              <a:t>  </a:t>
            </a:r>
            <a:endParaRPr lang="en-US" altLang="ja-JP" sz="1600" dirty="0" smtClean="0"/>
          </a:p>
        </p:txBody>
      </p:sp>
      <p:cxnSp>
        <p:nvCxnSpPr>
          <p:cNvPr id="26" name="直線コネクタ 25"/>
          <p:cNvCxnSpPr/>
          <p:nvPr/>
        </p:nvCxnSpPr>
        <p:spPr>
          <a:xfrm>
            <a:off x="7113240" y="2603575"/>
            <a:ext cx="0" cy="1368152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角丸四角形 29"/>
          <p:cNvSpPr/>
          <p:nvPr/>
        </p:nvSpPr>
        <p:spPr>
          <a:xfrm>
            <a:off x="2328238" y="2288513"/>
            <a:ext cx="2652295" cy="30174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ar-SA" altLang="ja-JP" b="1" dirty="0" smtClean="0"/>
              <a:t>ال</a:t>
            </a:r>
            <a:r>
              <a:rPr lang="ar-SA" altLang="ja-JP" b="1" dirty="0" smtClean="0"/>
              <a:t>آن: 10 مليار دولار </a:t>
            </a:r>
            <a:endParaRPr kumimoji="1" lang="ar-SA" altLang="ja-JP" b="1" dirty="0" smtClean="0"/>
          </a:p>
        </p:txBody>
      </p:sp>
      <p:sp>
        <p:nvSpPr>
          <p:cNvPr id="21" name="下矢印 20"/>
          <p:cNvSpPr/>
          <p:nvPr/>
        </p:nvSpPr>
        <p:spPr>
          <a:xfrm>
            <a:off x="5102850" y="1984146"/>
            <a:ext cx="390043" cy="64807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下矢印 21"/>
          <p:cNvSpPr/>
          <p:nvPr/>
        </p:nvSpPr>
        <p:spPr>
          <a:xfrm>
            <a:off x="8096382" y="1963753"/>
            <a:ext cx="390043" cy="6480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/>
          <p:cNvCxnSpPr/>
          <p:nvPr/>
        </p:nvCxnSpPr>
        <p:spPr>
          <a:xfrm>
            <a:off x="7113240" y="3971727"/>
            <a:ext cx="2418269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9" name="Picture 2" descr="C:\Documents and Settings\a15108\デスクトップ\図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89659" y="4132798"/>
            <a:ext cx="1976222" cy="1368152"/>
          </a:xfrm>
          <a:prstGeom prst="rect">
            <a:avLst/>
          </a:prstGeom>
          <a:noFill/>
        </p:spPr>
      </p:pic>
      <p:pic>
        <p:nvPicPr>
          <p:cNvPr id="47" name="図プレースホルダ 7" descr="25_Lot C Wrecks Removal 4.jpg"/>
          <p:cNvPicPr>
            <a:picLocks noChangeAspect="1"/>
          </p:cNvPicPr>
          <p:nvPr/>
        </p:nvPicPr>
        <p:blipFill>
          <a:blip r:embed="rId6" cstate="print"/>
          <a:srcRect t="6926" b="6926"/>
          <a:stretch>
            <a:fillRect/>
          </a:stretch>
        </p:blipFill>
        <p:spPr bwMode="auto">
          <a:xfrm>
            <a:off x="2716660" y="4493384"/>
            <a:ext cx="1493105" cy="964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テキスト ボックス 47"/>
          <p:cNvSpPr txBox="1"/>
          <p:nvPr/>
        </p:nvSpPr>
        <p:spPr>
          <a:xfrm>
            <a:off x="3200164" y="5547811"/>
            <a:ext cx="1078821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300" dirty="0" smtClean="0"/>
              <a:t>【</a:t>
            </a:r>
            <a:r>
              <a:rPr lang="ar-SA" altLang="ja-JP" sz="1300" dirty="0" smtClean="0"/>
              <a:t>إزالة حطام السفن</a:t>
            </a:r>
            <a:r>
              <a:rPr kumimoji="1" lang="en-US" altLang="ja-JP" sz="1300" dirty="0" smtClean="0"/>
              <a:t>】</a:t>
            </a:r>
            <a:endParaRPr kumimoji="1" lang="ja-JP" altLang="en-US" sz="1300" dirty="0"/>
          </a:p>
        </p:txBody>
      </p:sp>
      <p:pic>
        <p:nvPicPr>
          <p:cNvPr id="51" name="図プレースホルダ 16" descr="11_1_Hull before rehabilitation.jpg"/>
          <p:cNvPicPr>
            <a:picLocks noChangeAspect="1"/>
          </p:cNvPicPr>
          <p:nvPr/>
        </p:nvPicPr>
        <p:blipFill>
          <a:blip r:embed="rId7" cstate="print"/>
          <a:srcRect t="3344" b="3344"/>
          <a:stretch>
            <a:fillRect/>
          </a:stretch>
        </p:blipFill>
        <p:spPr bwMode="auto">
          <a:xfrm>
            <a:off x="4400127" y="4504513"/>
            <a:ext cx="1326147" cy="851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右矢印 55"/>
          <p:cNvSpPr/>
          <p:nvPr/>
        </p:nvSpPr>
        <p:spPr>
          <a:xfrm>
            <a:off x="5820028" y="4739168"/>
            <a:ext cx="390043" cy="4846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2" name="図プレースホルダ 18" descr="Hull after 11_2_rehabilitation.jpg"/>
          <p:cNvPicPr>
            <a:picLocks noChangeAspect="1"/>
          </p:cNvPicPr>
          <p:nvPr/>
        </p:nvPicPr>
        <p:blipFill>
          <a:blip r:embed="rId8" cstate="print"/>
          <a:srcRect t="3361" b="3361"/>
          <a:stretch>
            <a:fillRect/>
          </a:stretch>
        </p:blipFill>
        <p:spPr>
          <a:xfrm>
            <a:off x="6260509" y="4504999"/>
            <a:ext cx="1345800" cy="888246"/>
          </a:xfrm>
          <a:prstGeom prst="rect">
            <a:avLst/>
          </a:prstGeom>
        </p:spPr>
      </p:pic>
      <p:sp>
        <p:nvSpPr>
          <p:cNvPr id="57" name="テキスト ボックス 56"/>
          <p:cNvSpPr txBox="1"/>
          <p:nvPr/>
        </p:nvSpPr>
        <p:spPr>
          <a:xfrm>
            <a:off x="5492893" y="5528383"/>
            <a:ext cx="952184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300" dirty="0" smtClean="0"/>
              <a:t>【</a:t>
            </a:r>
            <a:r>
              <a:rPr kumimoji="1" lang="ar-SA" altLang="ja-JP" sz="1300" dirty="0" smtClean="0"/>
              <a:t>إصلاح الحفارة</a:t>
            </a:r>
            <a:r>
              <a:rPr kumimoji="1" lang="en-US" altLang="ja-JP" sz="1300" dirty="0" smtClean="0"/>
              <a:t>】</a:t>
            </a:r>
            <a:endParaRPr kumimoji="1" lang="ja-JP" altLang="en-US" sz="13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8322374" y="5574280"/>
            <a:ext cx="940963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300" dirty="0" smtClean="0"/>
              <a:t>【</a:t>
            </a:r>
            <a:r>
              <a:rPr lang="ar-SA" altLang="ja-JP" sz="1300" dirty="0" smtClean="0"/>
              <a:t>مصفى البصرة</a:t>
            </a:r>
            <a:r>
              <a:rPr kumimoji="1" lang="en-US" altLang="ja-JP" sz="1300" dirty="0" smtClean="0"/>
              <a:t>】</a:t>
            </a:r>
            <a:endParaRPr kumimoji="1" lang="ja-JP" altLang="en-US" sz="13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13366" y="2917892"/>
            <a:ext cx="2414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altLang="ja-JP" sz="1600" dirty="0">
                <a:solidFill>
                  <a:prstClr val="black"/>
                </a:solidFill>
              </a:rPr>
              <a:t> </a:t>
            </a:r>
            <a:r>
              <a:rPr lang="en-US" altLang="ja-JP" sz="1100" dirty="0" smtClean="0">
                <a:solidFill>
                  <a:prstClr val="black"/>
                </a:solidFill>
              </a:rPr>
              <a:t>※</a:t>
            </a:r>
            <a:r>
              <a:rPr lang="ar-SA" altLang="ja-JP" sz="1100" dirty="0" smtClean="0">
                <a:solidFill>
                  <a:prstClr val="black"/>
                </a:solidFill>
              </a:rPr>
              <a:t>بما في ذلك مشروعان تم تعليقهما </a:t>
            </a:r>
            <a:endParaRPr kumimoji="1" lang="ja-JP" altLang="en-US" sz="1600" dirty="0"/>
          </a:p>
        </p:txBody>
      </p:sp>
      <p:sp>
        <p:nvSpPr>
          <p:cNvPr id="35" name="角丸四角形 34"/>
          <p:cNvSpPr/>
          <p:nvPr/>
        </p:nvSpPr>
        <p:spPr>
          <a:xfrm>
            <a:off x="167711" y="5611721"/>
            <a:ext cx="3050677" cy="1127743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r"/>
            <a:r>
              <a:rPr lang="ar-SA" altLang="ja-JP" sz="1400" dirty="0" smtClean="0"/>
              <a:t>مساعدة النازحين، واللاجئين، والعائدين، إلخ. </a:t>
            </a:r>
          </a:p>
          <a:p>
            <a:pPr algn="r"/>
            <a:r>
              <a:rPr lang="ar-SA" altLang="ja-JP" sz="1400" dirty="0"/>
              <a:t> </a:t>
            </a:r>
            <a:r>
              <a:rPr lang="ar-SA" altLang="ja-JP" sz="1400" dirty="0" smtClean="0"/>
              <a:t>(عن طريق المنظمات الدولية)</a:t>
            </a:r>
          </a:p>
          <a:p>
            <a:pPr algn="r"/>
            <a:r>
              <a:rPr lang="ar-SA" altLang="ja-JP" sz="1400" b="1" dirty="0" smtClean="0"/>
              <a:t>اكثر من 600 مليون دولار </a:t>
            </a:r>
            <a:endParaRPr lang="en-US" altLang="ja-JP" sz="1400" b="1" dirty="0" smtClean="0"/>
          </a:p>
        </p:txBody>
      </p:sp>
      <p:sp>
        <p:nvSpPr>
          <p:cNvPr id="36" name="角丸四角形 35"/>
          <p:cNvSpPr/>
          <p:nvPr/>
        </p:nvSpPr>
        <p:spPr>
          <a:xfrm>
            <a:off x="134526" y="4703529"/>
            <a:ext cx="2491420" cy="79742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ar-SA" altLang="ja-JP" sz="1600" dirty="0" smtClean="0"/>
              <a:t>المساعدة الإنسانية (منذ 2014، بعد غزو </a:t>
            </a:r>
            <a:r>
              <a:rPr kumimoji="1" lang="ar-SA" altLang="ja-JP" sz="1600" dirty="0" err="1" smtClean="0"/>
              <a:t>داعش</a:t>
            </a:r>
            <a:r>
              <a:rPr kumimoji="1" lang="ar-SA" altLang="ja-JP" sz="1600" dirty="0" smtClean="0"/>
              <a:t>)</a:t>
            </a:r>
            <a:endParaRPr kumimoji="1" lang="ja-JP" altLang="en-US" sz="1600" dirty="0"/>
          </a:p>
        </p:txBody>
      </p:sp>
      <p:sp>
        <p:nvSpPr>
          <p:cNvPr id="38" name="テキスト ボックス 2"/>
          <p:cNvSpPr txBox="1"/>
          <p:nvPr/>
        </p:nvSpPr>
        <p:spPr>
          <a:xfrm>
            <a:off x="5396610" y="3670982"/>
            <a:ext cx="1642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Calibri" panose="020F0502020204030204" pitchFamily="34" charset="0"/>
              <a:buChar char="⁻"/>
            </a:pPr>
            <a:r>
              <a:rPr kumimoji="1" lang="ar-SA" altLang="ja-JP" sz="1600" dirty="0" smtClean="0"/>
              <a:t>الكهرباء    </a:t>
            </a:r>
          </a:p>
          <a:p>
            <a:pPr marL="285750" indent="-285750" algn="r" rtl="1">
              <a:buFont typeface="Calibri" panose="020F0502020204030204" pitchFamily="34" charset="0"/>
              <a:buChar char="⁻"/>
            </a:pPr>
            <a:r>
              <a:rPr lang="ar-SA" altLang="ja-JP" sz="1600" dirty="0" smtClean="0"/>
              <a:t>المياه</a:t>
            </a:r>
            <a:r>
              <a:rPr lang="en-US" altLang="ja-JP" sz="1600" dirty="0" smtClean="0"/>
              <a:t>/</a:t>
            </a:r>
            <a:r>
              <a:rPr lang="ar-SA" altLang="ja-JP" sz="1600" dirty="0" smtClean="0"/>
              <a:t> المجاري</a:t>
            </a:r>
          </a:p>
          <a:p>
            <a:pPr marL="285750" indent="-285750" algn="r" rtl="1">
              <a:buFont typeface="Calibri" panose="020F0502020204030204" pitchFamily="34" charset="0"/>
              <a:buChar char="⁻"/>
            </a:pPr>
            <a:r>
              <a:rPr kumimoji="1" lang="ar-SA" altLang="ja-JP" sz="1600" dirty="0" smtClean="0"/>
              <a:t>النفط</a:t>
            </a:r>
            <a:endParaRPr kumimoji="1" lang="ja-JP" altLang="en-US" sz="1600" dirty="0"/>
          </a:p>
        </p:txBody>
      </p:sp>
      <p:sp>
        <p:nvSpPr>
          <p:cNvPr id="40" name="テキスト ボックス 2"/>
          <p:cNvSpPr txBox="1"/>
          <p:nvPr/>
        </p:nvSpPr>
        <p:spPr>
          <a:xfrm>
            <a:off x="3075757" y="3674478"/>
            <a:ext cx="2650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altLang="ja-JP" sz="1600" dirty="0" smtClean="0"/>
              <a:t>:</a:t>
            </a:r>
            <a:r>
              <a:rPr lang="en-US" altLang="ja-JP" sz="1600" dirty="0" smtClean="0"/>
              <a:t>9</a:t>
            </a:r>
            <a:r>
              <a:rPr lang="ar-SA" altLang="ja-JP" sz="1600" smtClean="0"/>
              <a:t> مشاريع </a:t>
            </a:r>
            <a:r>
              <a:rPr lang="ar-SA" altLang="ja-JP" sz="1600" dirty="0" smtClean="0"/>
              <a:t>(</a:t>
            </a:r>
            <a:r>
              <a:rPr lang="en-US" altLang="ja-JP" sz="1600" dirty="0" smtClean="0"/>
              <a:t>2.27 </a:t>
            </a:r>
            <a:r>
              <a:rPr lang="ar-SA" altLang="ja-JP" sz="1600" dirty="0" smtClean="0"/>
              <a:t> مليار دولار)</a:t>
            </a:r>
          </a:p>
          <a:p>
            <a:pPr algn="r" rtl="1"/>
            <a:r>
              <a:rPr lang="ar-SA" altLang="ja-JP" sz="1600" dirty="0" smtClean="0"/>
              <a:t>:7</a:t>
            </a:r>
            <a:r>
              <a:rPr kumimoji="1" lang="ar-SA" altLang="ja-JP" sz="1600" dirty="0" smtClean="0"/>
              <a:t> مشاريع (</a:t>
            </a:r>
            <a:r>
              <a:rPr kumimoji="1" lang="en-US" altLang="ja-JP" sz="1600" dirty="0" smtClean="0"/>
              <a:t>1.65 </a:t>
            </a:r>
            <a:r>
              <a:rPr kumimoji="1" lang="ar-SA" altLang="ja-JP" sz="1600" dirty="0" smtClean="0"/>
              <a:t> مليار دولار)</a:t>
            </a:r>
          </a:p>
          <a:p>
            <a:pPr algn="r" rtl="1"/>
            <a:r>
              <a:rPr lang="ar-SA" altLang="ja-JP" sz="1600" dirty="0" smtClean="0"/>
              <a:t>:6 مشاريع ( </a:t>
            </a:r>
            <a:r>
              <a:rPr lang="en-US" altLang="ja-JP" sz="1600" dirty="0" smtClean="0"/>
              <a:t>2.30</a:t>
            </a:r>
            <a:r>
              <a:rPr lang="ar-SA" altLang="ja-JP" sz="1600" dirty="0" smtClean="0"/>
              <a:t> مليار دولار)</a:t>
            </a:r>
            <a:endParaRPr kumimoji="1" lang="ja-JP" altLang="en-US" sz="1600" dirty="0"/>
          </a:p>
        </p:txBody>
      </p:sp>
      <p:sp>
        <p:nvSpPr>
          <p:cNvPr id="54" name="角丸四角形 19"/>
          <p:cNvSpPr/>
          <p:nvPr/>
        </p:nvSpPr>
        <p:spPr>
          <a:xfrm>
            <a:off x="132796" y="3233182"/>
            <a:ext cx="1916430" cy="143954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8064A2"/>
            </a:solidFill>
            <a:prstDash val="solid"/>
          </a:ln>
          <a:effectLst/>
        </p:spPr>
        <p:txBody>
          <a:bodyPr lIns="36000" rIns="36000" rtlCol="0" anchor="ctr"/>
          <a:lstStyle/>
          <a:p>
            <a:pPr marL="0" marR="0" algn="r" rtl="1">
              <a:spcBef>
                <a:spcPts val="0"/>
              </a:spcBef>
              <a:spcAft>
                <a:spcPts val="0"/>
              </a:spcAft>
            </a:pPr>
            <a:r>
              <a:rPr kumimoji="1" lang="ar-SA" sz="1400" b="1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تم إلغاء</a:t>
            </a:r>
            <a:r>
              <a:rPr lang="ar-SA" sz="1400" b="1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kumimoji="1" lang="en-US" sz="1400" b="1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t>6.7</a:t>
            </a:r>
            <a:r>
              <a:rPr lang="ar-SA" sz="1400" b="1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t> مليار دولار من الديون</a:t>
            </a:r>
            <a:r>
              <a:rPr lang="ar-SA" sz="14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t> حتى كانون الأول، 2008 بناءً على اتفاقية نادي باريس </a:t>
            </a:r>
            <a:endParaRPr lang="en-US" sz="1200">
              <a:effectLst/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</Words>
  <Application>Microsoft Office PowerPoint</Application>
  <PresentationFormat>A4 Paper (210x297 mm)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Times New Roman</vt:lpstr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情報通信課</dc:creator>
  <cp:lastModifiedBy>HAIDER JEBOR</cp:lastModifiedBy>
  <cp:revision>353</cp:revision>
  <cp:lastPrinted>2022-08-07T10:08:53Z</cp:lastPrinted>
  <dcterms:created xsi:type="dcterms:W3CDTF">2015-05-03T11:34:17Z</dcterms:created>
  <dcterms:modified xsi:type="dcterms:W3CDTF">2022-08-08T05:23:06Z</dcterms:modified>
</cp:coreProperties>
</file>